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0" r:id="rId2"/>
    <p:sldId id="264" r:id="rId3"/>
    <p:sldId id="258" r:id="rId4"/>
    <p:sldId id="266" r:id="rId5"/>
    <p:sldId id="256" r:id="rId6"/>
    <p:sldId id="259" r:id="rId7"/>
    <p:sldId id="263" r:id="rId8"/>
    <p:sldId id="261" r:id="rId9"/>
    <p:sldId id="262" r:id="rId10"/>
    <p:sldId id="267" r:id="rId11"/>
    <p:sldId id="268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11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65CA0C-4BF5-4220-833F-A4F183C26688}" type="datetimeFigureOut">
              <a:rPr lang="en-US" smtClean="0"/>
              <a:t>2/25/2018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CF6109-873A-4B1A-9DFC-1B59CC4B2B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6866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CF6109-873A-4B1A-9DFC-1B59CC4B2B5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3294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CF6109-873A-4B1A-9DFC-1B59CC4B2B5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2648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2E414-6AED-4386-8C51-EBB402C1832E}" type="datetimeFigureOut">
              <a:rPr lang="en-US" smtClean="0"/>
              <a:t>2/25/2018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28D01-190D-4DCA-8DE5-EF10F05A2E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4055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2E414-6AED-4386-8C51-EBB402C1832E}" type="datetimeFigureOut">
              <a:rPr lang="en-US" smtClean="0"/>
              <a:t>2/25/2018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28D01-190D-4DCA-8DE5-EF10F05A2E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66782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2E414-6AED-4386-8C51-EBB402C1832E}" type="datetimeFigureOut">
              <a:rPr lang="en-US" smtClean="0"/>
              <a:t>2/25/2018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28D01-190D-4DCA-8DE5-EF10F05A2E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2565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2E414-6AED-4386-8C51-EBB402C1832E}" type="datetimeFigureOut">
              <a:rPr lang="en-US" smtClean="0"/>
              <a:t>2/25/2018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28D01-190D-4DCA-8DE5-EF10F05A2E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3470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2E414-6AED-4386-8C51-EBB402C1832E}" type="datetimeFigureOut">
              <a:rPr lang="en-US" smtClean="0"/>
              <a:t>2/25/2018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28D01-190D-4DCA-8DE5-EF10F05A2E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2011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2E414-6AED-4386-8C51-EBB402C1832E}" type="datetimeFigureOut">
              <a:rPr lang="en-US" smtClean="0"/>
              <a:t>2/25/2018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28D01-190D-4DCA-8DE5-EF10F05A2E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391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2E414-6AED-4386-8C51-EBB402C1832E}" type="datetimeFigureOut">
              <a:rPr lang="en-US" smtClean="0"/>
              <a:t>2/25/2018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28D01-190D-4DCA-8DE5-EF10F05A2E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9758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2E414-6AED-4386-8C51-EBB402C1832E}" type="datetimeFigureOut">
              <a:rPr lang="en-US" smtClean="0"/>
              <a:t>2/25/2018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28D01-190D-4DCA-8DE5-EF10F05A2E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260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2E414-6AED-4386-8C51-EBB402C1832E}" type="datetimeFigureOut">
              <a:rPr lang="en-US" smtClean="0"/>
              <a:t>2/25/2018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28D01-190D-4DCA-8DE5-EF10F05A2E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5335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2E414-6AED-4386-8C51-EBB402C1832E}" type="datetimeFigureOut">
              <a:rPr lang="en-US" smtClean="0"/>
              <a:t>2/25/2018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28D01-190D-4DCA-8DE5-EF10F05A2E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9243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2E414-6AED-4386-8C51-EBB402C1832E}" type="datetimeFigureOut">
              <a:rPr lang="en-US" smtClean="0"/>
              <a:t>2/25/2018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28D01-190D-4DCA-8DE5-EF10F05A2E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29800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52E414-6AED-4386-8C51-EBB402C1832E}" type="datetimeFigureOut">
              <a:rPr lang="en-US" smtClean="0"/>
              <a:t>2/25/2018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228D01-190D-4DCA-8DE5-EF10F05A2E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252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242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6096000" y="2971800"/>
            <a:ext cx="2819400" cy="181588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  <a:effectLst/>
              </a:rPr>
              <a:t>Teaching Skills to Improve Content Learning: More Carrots </a:t>
            </a:r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  <a:effectLst/>
              </a:rPr>
              <a:t>Needed</a:t>
            </a:r>
          </a:p>
        </p:txBody>
      </p:sp>
      <p:sp>
        <p:nvSpPr>
          <p:cNvPr id="5" name="Rectangle 4"/>
          <p:cNvSpPr/>
          <p:nvPr/>
        </p:nvSpPr>
        <p:spPr>
          <a:xfrm>
            <a:off x="6781800" y="5029200"/>
            <a:ext cx="1600200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/>
              </a:rPr>
              <a:t>Clarissa Dirks</a:t>
            </a:r>
          </a:p>
        </p:txBody>
      </p:sp>
    </p:spTree>
    <p:extLst>
      <p:ext uri="{BB962C8B-B14F-4D97-AF65-F5344CB8AC3E}">
        <p14:creationId xmlns:p14="http://schemas.microsoft.com/office/powerpoint/2010/main" val="1237132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90600" y="1536918"/>
            <a:ext cx="7162800" cy="224676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2800" dirty="0" smtClean="0"/>
              <a:t>Work </a:t>
            </a:r>
            <a:r>
              <a:rPr lang="en-US" sz="2800" dirty="0" smtClean="0"/>
              <a:t>at your table to come up with </a:t>
            </a:r>
            <a:r>
              <a:rPr lang="en-US" sz="2800" b="1" dirty="0" smtClean="0"/>
              <a:t>three</a:t>
            </a:r>
            <a:r>
              <a:rPr lang="en-US" sz="2800" dirty="0" smtClean="0"/>
              <a:t> ideas for helping faculty to incorporate teaching skills to </a:t>
            </a:r>
            <a:r>
              <a:rPr lang="en-US" sz="2800" dirty="0" smtClean="0"/>
              <a:t>General Biology </a:t>
            </a:r>
            <a:r>
              <a:rPr lang="en-US" sz="2800" dirty="0" smtClean="0"/>
              <a:t>students. 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Be prepared to share </a:t>
            </a:r>
            <a:r>
              <a:rPr lang="en-US" sz="2800" b="1" dirty="0" smtClean="0"/>
              <a:t>ONE</a:t>
            </a:r>
            <a:r>
              <a:rPr lang="en-US" sz="2800" dirty="0" smtClean="0"/>
              <a:t> idea.</a:t>
            </a:r>
            <a:endParaRPr lang="en-US" sz="2800" dirty="0"/>
          </a:p>
        </p:txBody>
      </p:sp>
      <p:sp>
        <p:nvSpPr>
          <p:cNvPr id="2" name="TextBox 1"/>
          <p:cNvSpPr txBox="1"/>
          <p:nvPr/>
        </p:nvSpPr>
        <p:spPr>
          <a:xfrm>
            <a:off x="3517480" y="667434"/>
            <a:ext cx="21090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/>
              <a:t>5</a:t>
            </a:r>
            <a:r>
              <a:rPr lang="en-US" sz="3600" b="1" dirty="0" smtClean="0"/>
              <a:t> </a:t>
            </a:r>
            <a:r>
              <a:rPr lang="en-US" sz="3600" b="1" dirty="0" smtClean="0"/>
              <a:t>Minutes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967966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90600" y="1536918"/>
            <a:ext cx="7162800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sz="2800" dirty="0" smtClean="0"/>
              <a:t>Please leave the questions at the table.</a:t>
            </a:r>
            <a:endParaRPr lang="en-US" sz="2800" dirty="0"/>
          </a:p>
        </p:txBody>
      </p:sp>
      <p:sp>
        <p:nvSpPr>
          <p:cNvPr id="2" name="TextBox 1"/>
          <p:cNvSpPr txBox="1"/>
          <p:nvPr/>
        </p:nvSpPr>
        <p:spPr>
          <a:xfrm>
            <a:off x="3705498" y="667434"/>
            <a:ext cx="16908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Thanks!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859566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90600" y="1536918"/>
            <a:ext cx="7162800" cy="267765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2800" dirty="0" smtClean="0"/>
              <a:t>Work with a neighbor to review the questions provided at your table. </a:t>
            </a:r>
          </a:p>
          <a:p>
            <a:endParaRPr lang="en-US" sz="2800" dirty="0"/>
          </a:p>
          <a:p>
            <a:r>
              <a:rPr lang="en-US" sz="2800" dirty="0" smtClean="0"/>
              <a:t>Circle any question you think that </a:t>
            </a:r>
            <a:r>
              <a:rPr lang="en-US" sz="2800" b="1" dirty="0" smtClean="0"/>
              <a:t>more than 15% </a:t>
            </a:r>
            <a:r>
              <a:rPr lang="en-US" sz="2800" b="1" dirty="0" smtClean="0"/>
              <a:t>of </a:t>
            </a:r>
            <a:r>
              <a:rPr lang="en-US" sz="2800" b="1" dirty="0" smtClean="0"/>
              <a:t>your freshman biology students </a:t>
            </a:r>
            <a:r>
              <a:rPr lang="en-US" sz="2800" dirty="0" smtClean="0"/>
              <a:t>could answer.</a:t>
            </a:r>
            <a:endParaRPr lang="en-US" sz="2800" dirty="0"/>
          </a:p>
        </p:txBody>
      </p:sp>
      <p:sp>
        <p:nvSpPr>
          <p:cNvPr id="2" name="TextBox 1"/>
          <p:cNvSpPr txBox="1"/>
          <p:nvPr/>
        </p:nvSpPr>
        <p:spPr>
          <a:xfrm>
            <a:off x="3517480" y="667434"/>
            <a:ext cx="21090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4 Minutes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3664910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61110" y="761620"/>
            <a:ext cx="8001000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1. The peer review process is valuable and all scientific articles are peer-reviewed prior to publication. The peer review process provides the opportunity to . . .</a:t>
            </a:r>
          </a:p>
          <a:p>
            <a:r>
              <a:rPr lang="en-US" sz="1400" dirty="0"/>
              <a:t/>
            </a:r>
            <a:br>
              <a:rPr lang="en-US" sz="1400" dirty="0"/>
            </a:br>
            <a:r>
              <a:rPr lang="en-US" sz="1400" dirty="0"/>
              <a:t>a. catch and correct grammatical errors.</a:t>
            </a:r>
            <a:br>
              <a:rPr lang="en-US" sz="1400" dirty="0"/>
            </a:br>
            <a:r>
              <a:rPr lang="en-US" sz="1400" dirty="0"/>
              <a:t>b. get feedback from fellow scientists on how to improve your experiment.</a:t>
            </a:r>
            <a:br>
              <a:rPr lang="en-US" sz="1400" dirty="0"/>
            </a:br>
            <a:r>
              <a:rPr lang="en-US" sz="1400" dirty="0"/>
              <a:t>c. get feedback from fellow scientists on how to improve the way you wrote the paper.</a:t>
            </a:r>
            <a:br>
              <a:rPr lang="en-US" sz="1400" dirty="0"/>
            </a:br>
            <a:r>
              <a:rPr lang="en-US" sz="1400" b="1" dirty="0" smtClean="0"/>
              <a:t>d. </a:t>
            </a:r>
            <a:r>
              <a:rPr lang="en-US" sz="1400" b="1" dirty="0"/>
              <a:t>have other scientists in the same scientific area evaluate the work and deem it scientifically sound</a:t>
            </a:r>
            <a:r>
              <a:rPr lang="en-US" sz="1400" dirty="0"/>
              <a:t>.</a:t>
            </a:r>
          </a:p>
          <a:p>
            <a:r>
              <a:rPr lang="en-US" sz="2000" dirty="0"/>
              <a:t> </a:t>
            </a:r>
            <a:r>
              <a:rPr lang="en-US" sz="2000" dirty="0" smtClean="0"/>
              <a:t>					   (</a:t>
            </a:r>
            <a:r>
              <a:rPr lang="en-US" sz="2000" b="1" dirty="0" smtClean="0"/>
              <a:t>SC</a:t>
            </a:r>
            <a:r>
              <a:rPr lang="en-US" sz="2000" dirty="0" smtClean="0"/>
              <a:t>) F3</a:t>
            </a:r>
            <a:r>
              <a:rPr lang="en-US" sz="2000" dirty="0"/>
              <a:t>%, S87%; B98%, Sc25%</a:t>
            </a:r>
          </a:p>
        </p:txBody>
      </p:sp>
      <p:cxnSp>
        <p:nvCxnSpPr>
          <p:cNvPr id="5" name="Straight Arrow Connector 4"/>
          <p:cNvCxnSpPr>
            <a:stCxn id="6" idx="0"/>
          </p:cNvCxnSpPr>
          <p:nvPr/>
        </p:nvCxnSpPr>
        <p:spPr>
          <a:xfrm flipV="1">
            <a:off x="4558145" y="2667000"/>
            <a:ext cx="1233055" cy="477974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48490" y="3144974"/>
            <a:ext cx="9019310" cy="163121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% Probability of answering the question correctly based on ability scores (N=1700)</a:t>
            </a:r>
          </a:p>
          <a:p>
            <a:r>
              <a:rPr lang="en-US" sz="2000" dirty="0" smtClean="0"/>
              <a:t>F = Freshman</a:t>
            </a:r>
          </a:p>
          <a:p>
            <a:r>
              <a:rPr lang="en-US" sz="2000" dirty="0" smtClean="0"/>
              <a:t>S = Seniors</a:t>
            </a:r>
          </a:p>
          <a:p>
            <a:r>
              <a:rPr lang="en-US" sz="2000" dirty="0" smtClean="0"/>
              <a:t>B = Declared Biology majors (note that this group is likely full of juniors &amp; seniors)</a:t>
            </a:r>
          </a:p>
          <a:p>
            <a:r>
              <a:rPr lang="en-US" sz="2000" dirty="0" err="1" smtClean="0"/>
              <a:t>Sc</a:t>
            </a:r>
            <a:r>
              <a:rPr lang="en-US" sz="2000" dirty="0" smtClean="0"/>
              <a:t> = Declared Other Science majors</a:t>
            </a:r>
          </a:p>
        </p:txBody>
      </p:sp>
    </p:spTree>
    <p:extLst>
      <p:ext uri="{BB962C8B-B14F-4D97-AF65-F5344CB8AC3E}">
        <p14:creationId xmlns:p14="http://schemas.microsoft.com/office/powerpoint/2010/main" val="4056613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9100" y="1689100"/>
            <a:ext cx="3187700" cy="16637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636" y="1600200"/>
            <a:ext cx="5213866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475648"/>
            <a:ext cx="4572000" cy="338235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25580" y="388203"/>
            <a:ext cx="84446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/>
              <a:t>Luckily Skills All Over the Place in the General Biology Textbooks!</a:t>
            </a:r>
          </a:p>
          <a:p>
            <a:pPr algn="ctr"/>
            <a:r>
              <a:rPr lang="en-US" sz="2400" b="1" dirty="0" smtClean="0"/>
              <a:t>But How Much Time Do Faculty Spend On Teaching Skills?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880445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9" y="0"/>
            <a:ext cx="8993031" cy="5319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1"/>
          <p:cNvGrpSpPr/>
          <p:nvPr/>
        </p:nvGrpSpPr>
        <p:grpSpPr>
          <a:xfrm>
            <a:off x="533400" y="2667000"/>
            <a:ext cx="8534400" cy="4159389"/>
            <a:chOff x="533400" y="2667000"/>
            <a:chExt cx="8534400" cy="4159389"/>
          </a:xfrm>
        </p:grpSpPr>
        <p:pic>
          <p:nvPicPr>
            <p:cNvPr id="6" name="Picture 2" descr="Image result for the case against education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23169" y="2667000"/>
              <a:ext cx="2744631" cy="415938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Rectangle 4"/>
            <p:cNvSpPr/>
            <p:nvPr/>
          </p:nvSpPr>
          <p:spPr>
            <a:xfrm>
              <a:off x="533400" y="5486400"/>
              <a:ext cx="4190284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400" b="1" i="1" dirty="0" smtClean="0"/>
                <a:t>Bryan Caplan</a:t>
              </a:r>
              <a:r>
                <a:rPr lang="en-US" sz="2400" b="1" dirty="0" smtClean="0"/>
                <a:t> </a:t>
              </a:r>
              <a:endParaRPr lang="en-US" sz="2400" b="1" dirty="0"/>
            </a:p>
            <a:p>
              <a:r>
                <a:rPr lang="en-US" sz="2400" b="1" dirty="0" smtClean="0"/>
                <a:t>Professor of Economics </a:t>
              </a:r>
            </a:p>
            <a:p>
              <a:r>
                <a:rPr lang="en-US" sz="2400" b="1" dirty="0" smtClean="0"/>
                <a:t>George Mason University</a:t>
              </a:r>
              <a:endParaRPr lang="en-US" sz="2400" b="1" dirty="0"/>
            </a:p>
          </p:txBody>
        </p:sp>
      </p:grpSp>
      <p:sp>
        <p:nvSpPr>
          <p:cNvPr id="7" name="Oval 6"/>
          <p:cNvSpPr/>
          <p:nvPr/>
        </p:nvSpPr>
        <p:spPr>
          <a:xfrm>
            <a:off x="1752600" y="3124200"/>
            <a:ext cx="1905000" cy="304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" name="Straight Connector 2"/>
          <p:cNvCxnSpPr/>
          <p:nvPr/>
        </p:nvCxnSpPr>
        <p:spPr>
          <a:xfrm>
            <a:off x="533400" y="2819400"/>
            <a:ext cx="2095142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5486400" y="2438400"/>
            <a:ext cx="3505200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1679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Related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8140" y="1676399"/>
            <a:ext cx="6991350" cy="3886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Straight Connector 2"/>
          <p:cNvCxnSpPr/>
          <p:nvPr/>
        </p:nvCxnSpPr>
        <p:spPr>
          <a:xfrm>
            <a:off x="1029058" y="3931230"/>
            <a:ext cx="7020432" cy="10390"/>
          </a:xfrm>
          <a:prstGeom prst="line">
            <a:avLst/>
          </a:prstGeom>
          <a:ln w="2857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1905000" y="493693"/>
            <a:ext cx="5327070" cy="89255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effectLst/>
              </a:rPr>
              <a:t>A College Degree Does Pay Off</a:t>
            </a:r>
          </a:p>
          <a:p>
            <a:pPr algn="ctr"/>
            <a:r>
              <a:rPr lang="en-US" sz="2400" b="1" dirty="0" smtClean="0"/>
              <a:t>(Not Surprising)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797782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6200" y="5486400"/>
            <a:ext cx="8001000" cy="132343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r>
              <a:rPr lang="en-US" sz="2000" dirty="0"/>
              <a:t>“and</a:t>
            </a:r>
            <a:r>
              <a:rPr lang="en-US" sz="2000" b="1" dirty="0"/>
              <a:t>, in particular, to the challenge of ensuring that the 17 million diverse college students in many types of programs are learning and mastering knowledge, skills and dispositions </a:t>
            </a:r>
            <a:r>
              <a:rPr lang="en-US" sz="2000" dirty="0"/>
              <a:t>that will help them succeed in the 21st-century U.S.”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0"/>
            <a:ext cx="7696200" cy="5095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76200" y="3429000"/>
            <a:ext cx="7086600" cy="193899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r>
              <a:rPr lang="en-US" sz="2000" dirty="0"/>
              <a:t>Just as the nation “must reinvest in its physical infrastructure -- roads, bridges, railways and so on -- as a stimulus for communication and commerce of all kinds,” the report reads, “the </a:t>
            </a:r>
            <a:r>
              <a:rPr lang="en-US" sz="2000" b="1" dirty="0"/>
              <a:t>U.S. should commit to a comparable reinvestment in our existing educational infrastructure, including undergraduate education</a:t>
            </a:r>
            <a:r>
              <a:rPr lang="en-US" sz="2000" dirty="0"/>
              <a:t>, in order to realize the productive potential of all Americans.”</a:t>
            </a:r>
          </a:p>
        </p:txBody>
      </p:sp>
      <p:sp>
        <p:nvSpPr>
          <p:cNvPr id="7" name="Oval 6"/>
          <p:cNvSpPr/>
          <p:nvPr/>
        </p:nvSpPr>
        <p:spPr>
          <a:xfrm>
            <a:off x="2743200" y="3048000"/>
            <a:ext cx="1676400" cy="304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0763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6" name="Picture 6" descr="Related imag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46" y="228600"/>
            <a:ext cx="3937754" cy="5827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4151126" y="304800"/>
            <a:ext cx="4800600" cy="4191000"/>
            <a:chOff x="4151126" y="304800"/>
            <a:chExt cx="4800600" cy="4191000"/>
          </a:xfrm>
        </p:grpSpPr>
        <p:pic>
          <p:nvPicPr>
            <p:cNvPr id="5" name="Picture 6" descr="Image result for aspiring adults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51126" y="304800"/>
              <a:ext cx="1529626" cy="228729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Rectangle 6"/>
            <p:cNvSpPr/>
            <p:nvPr/>
          </p:nvSpPr>
          <p:spPr>
            <a:xfrm>
              <a:off x="4151126" y="3018472"/>
              <a:ext cx="4800600" cy="14773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 smtClean="0"/>
                <a:t>"Large numbers of students today </a:t>
              </a:r>
              <a:r>
                <a:rPr lang="en-US" b="1" dirty="0" smtClean="0"/>
                <a:t>do not apply themselves or develop academic skills in college</a:t>
              </a:r>
              <a:r>
                <a:rPr lang="en-US" dirty="0" smtClean="0"/>
                <a:t>," the authors write. "Thirty-six percent of full-time college students reported studying alone less than five hours per week."</a:t>
              </a:r>
              <a:endParaRPr lang="en-US" dirty="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5555675" y="304800"/>
            <a:ext cx="1836586" cy="2287292"/>
            <a:chOff x="5555675" y="304800"/>
            <a:chExt cx="1836586" cy="2287292"/>
          </a:xfrm>
        </p:grpSpPr>
        <p:pic>
          <p:nvPicPr>
            <p:cNvPr id="4" name="Picture 4" descr="Image result for aspiring adults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67400" y="304800"/>
              <a:ext cx="1524861" cy="228729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Right Arrow 8"/>
            <p:cNvSpPr/>
            <p:nvPr/>
          </p:nvSpPr>
          <p:spPr>
            <a:xfrm>
              <a:off x="5555675" y="1143000"/>
              <a:ext cx="457200" cy="228600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4162424" y="304800"/>
            <a:ext cx="4916674" cy="6312380"/>
            <a:chOff x="4162424" y="304800"/>
            <a:chExt cx="4916674" cy="6312380"/>
          </a:xfrm>
        </p:grpSpPr>
        <p:grpSp>
          <p:nvGrpSpPr>
            <p:cNvPr id="3" name="Group 2"/>
            <p:cNvGrpSpPr/>
            <p:nvPr/>
          </p:nvGrpSpPr>
          <p:grpSpPr>
            <a:xfrm>
              <a:off x="4162424" y="304800"/>
              <a:ext cx="4916674" cy="6312380"/>
              <a:chOff x="4162424" y="304800"/>
              <a:chExt cx="4916674" cy="6312380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7252855" y="304800"/>
                <a:ext cx="1814945" cy="2295956"/>
                <a:chOff x="7252855" y="304800"/>
                <a:chExt cx="1814945" cy="2295956"/>
              </a:xfrm>
            </p:grpSpPr>
            <p:pic>
              <p:nvPicPr>
                <p:cNvPr id="6" name="Picture 8" descr="Image result for aspiring adults"/>
                <p:cNvPicPr>
                  <a:picLocks noChangeAspect="1"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534275" y="304800"/>
                  <a:ext cx="1533525" cy="2295956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12" name="Right Arrow 11"/>
                <p:cNvSpPr/>
                <p:nvPr/>
              </p:nvSpPr>
              <p:spPr>
                <a:xfrm>
                  <a:off x="7252855" y="1143000"/>
                  <a:ext cx="457200" cy="228600"/>
                </a:xfrm>
                <a:prstGeom prst="rightArrow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2" name="Rectangle 1"/>
              <p:cNvSpPr/>
              <p:nvPr/>
            </p:nvSpPr>
            <p:spPr>
              <a:xfrm>
                <a:off x="4162424" y="3032327"/>
                <a:ext cx="4916674" cy="358485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3600" b="1" dirty="0" smtClean="0">
                    <a:solidFill>
                      <a:srgbClr val="FF0000"/>
                    </a:solidFill>
                  </a:rPr>
                  <a:t>Content </a:t>
                </a:r>
              </a:p>
              <a:p>
                <a:pPr algn="ctr"/>
                <a:r>
                  <a:rPr lang="en-US" sz="3600" b="1" dirty="0" smtClean="0">
                    <a:solidFill>
                      <a:srgbClr val="FF0000"/>
                    </a:solidFill>
                  </a:rPr>
                  <a:t>and </a:t>
                </a:r>
              </a:p>
              <a:p>
                <a:pPr algn="ctr"/>
                <a:r>
                  <a:rPr lang="en-US" sz="3600" b="1" dirty="0" smtClean="0">
                    <a:solidFill>
                      <a:srgbClr val="FF0000"/>
                    </a:solidFill>
                  </a:rPr>
                  <a:t>Competencies/skills</a:t>
                </a:r>
                <a:endParaRPr lang="en-US" sz="3600" b="1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14" name="Down Arrow 13"/>
            <p:cNvSpPr/>
            <p:nvPr/>
          </p:nvSpPr>
          <p:spPr>
            <a:xfrm>
              <a:off x="8143875" y="2889408"/>
              <a:ext cx="314324" cy="867728"/>
            </a:xfrm>
            <a:prstGeom prst="down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562845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8" y="161925"/>
            <a:ext cx="8886825" cy="653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ight Arrow 4"/>
          <p:cNvSpPr/>
          <p:nvPr/>
        </p:nvSpPr>
        <p:spPr>
          <a:xfrm rot="10800000">
            <a:off x="2923309" y="5728854"/>
            <a:ext cx="1143000" cy="21474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5-Point Star 5"/>
          <p:cNvSpPr/>
          <p:nvPr/>
        </p:nvSpPr>
        <p:spPr>
          <a:xfrm>
            <a:off x="4142509" y="5396345"/>
            <a:ext cx="886691" cy="665018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28588" y="4876800"/>
            <a:ext cx="2690812" cy="1819275"/>
          </a:xfrm>
          <a:prstGeom prst="rect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971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348</TotalTime>
  <Words>324</Words>
  <Application>Microsoft Office PowerPoint</Application>
  <PresentationFormat>On-screen Show (4:3)</PresentationFormat>
  <Paragraphs>35</Paragraphs>
  <Slides>11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The Evergreen State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Dirks, Clarissa</dc:creator>
  <cp:lastModifiedBy>Dirks, Clarissa</cp:lastModifiedBy>
  <cp:revision>47</cp:revision>
  <dcterms:created xsi:type="dcterms:W3CDTF">2018-02-14T22:09:40Z</dcterms:created>
  <dcterms:modified xsi:type="dcterms:W3CDTF">2018-02-25T13:04:15Z</dcterms:modified>
</cp:coreProperties>
</file>